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146848395" r:id="rId5"/>
    <p:sldId id="2146848396" r:id="rId6"/>
    <p:sldId id="2146848397" r:id="rId7"/>
    <p:sldId id="2146848398" r:id="rId8"/>
    <p:sldId id="2146848400" r:id="rId9"/>
    <p:sldId id="2146848402" r:id="rId10"/>
    <p:sldId id="2146848407" r:id="rId11"/>
    <p:sldId id="2146848408" r:id="rId12"/>
    <p:sldId id="2146848410" r:id="rId13"/>
    <p:sldId id="2146848411" r:id="rId14"/>
  </p:sldIdLst>
  <p:sldSz cx="12192000" cy="6858000"/>
  <p:notesSz cx="9388475" cy="7102475"/>
  <p:embeddedFontLst>
    <p:embeddedFont>
      <p:font typeface="Zeitung Pro" pitchFamily="2" charset="77"/>
      <p:regular r:id="rId17"/>
      <p:italic r:id="rId18"/>
    </p:embeddedFont>
    <p:embeddedFont>
      <p:font typeface="Zeitung Pro Bold" pitchFamily="2" charset="77"/>
      <p:bold r:id="rId19"/>
    </p:embeddedFont>
    <p:embeddedFont>
      <p:font typeface="Zeitung Pro Extrabold" pitchFamily="2" charset="77"/>
      <p:bold r:id="rId20"/>
    </p:embeddedFont>
    <p:embeddedFont>
      <p:font typeface="Zeitung Pro Semibold" pitchFamily="2" charset="77"/>
      <p:regular r:id="rId21"/>
      <p:bold r:id="rId22"/>
      <p:italic r:id="rId23"/>
      <p:boldItalic r:id="rId24"/>
    </p:embeddedFont>
  </p:embeddedFont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9D"/>
    <a:srgbClr val="000000"/>
    <a:srgbClr val="FF6600"/>
    <a:srgbClr val="D0E0FF"/>
    <a:srgbClr val="156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7" autoAdjust="0"/>
    <p:restoredTop sz="96335" autoAdjust="0"/>
  </p:normalViewPr>
  <p:slideViewPr>
    <p:cSldViewPr showGuides="1">
      <p:cViewPr varScale="1">
        <p:scale>
          <a:sx n="74" d="100"/>
          <a:sy n="74" d="100"/>
        </p:scale>
        <p:origin x="184" y="18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29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-1160"/>
    </p:cViewPr>
  </p:sorterViewPr>
  <p:notesViewPr>
    <p:cSldViewPr showGuides="1">
      <p:cViewPr varScale="1">
        <p:scale>
          <a:sx n="157" d="100"/>
          <a:sy n="157" d="100"/>
        </p:scale>
        <p:origin x="1064" y="160"/>
      </p:cViewPr>
      <p:guideLst/>
    </p:cSldViewPr>
  </p:notesViewPr>
  <p:gridSpacing cx="60007" cy="6000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BBBC7C-89AD-BBD6-9E33-8795265D91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C700C-5CE3-19E6-0E51-A2782E0F6A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931AE68-0B5D-4E18-8CC8-346408A352D2}" type="datetimeFigureOut">
              <a:rPr lang="en-BE" smtClean="0"/>
              <a:t>11/06/2025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82034-2CAE-E359-CEC8-049124F6A1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D9516-1466-C0AB-C0F0-CAF968DF5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2336743-DB8C-4A11-BCD6-B3365231E56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605284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237" userDrawn="1">
          <p15:clr>
            <a:srgbClr val="F26B43"/>
          </p15:clr>
        </p15:guide>
        <p15:guide id="2" pos="295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125" y="0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0F8FB-96AB-4565-A47B-CA6E7791B961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213" y="3417888"/>
            <a:ext cx="7512050" cy="27971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875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125" y="6746875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06FDB-62AA-4BD6-88EA-B08DEFBC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27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6FDB-62AA-4BD6-88EA-B08DEFBCEC3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303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PHOT_05_dark_camera2_anim_1">
            <a:hlinkClick r:id="" action="ppaction://media"/>
            <a:extLst>
              <a:ext uri="{FF2B5EF4-FFF2-40B4-BE49-F238E27FC236}">
                <a16:creationId xmlns:a16="http://schemas.microsoft.com/office/drawing/2014/main" id="{6A2A9B91-1491-966B-8B10-93FC7A702F6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B37C04-9B5C-1BA7-F1CC-6C3E850D9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29" y="2380749"/>
            <a:ext cx="11524464" cy="2480163"/>
          </a:xfrm>
          <a:noFill/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defRPr>
            </a:lvl1pPr>
          </a:lstStyle>
          <a:p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1F95C-1A28-9CBB-9BB3-590EBF7C2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07" y="5229210"/>
            <a:ext cx="5763793" cy="12768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Zeitung Pro Semibold" panose="00000700000000000000" pitchFamily="50" charset="0"/>
                <a:ea typeface="Zeitung Pro Semibold" panose="000007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B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8774F-F492-4AF5-F753-A74E7BE4294D}"/>
              </a:ext>
            </a:extLst>
          </p:cNvPr>
          <p:cNvGrpSpPr/>
          <p:nvPr userDrawn="1"/>
        </p:nvGrpSpPr>
        <p:grpSpPr>
          <a:xfrm>
            <a:off x="335329" y="-269165"/>
            <a:ext cx="3600420" cy="2266254"/>
            <a:chOff x="821470" y="0"/>
            <a:chExt cx="3896175" cy="245241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89F80DF-1582-2957-5092-196CF3451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1470" y="0"/>
              <a:ext cx="3896175" cy="245241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267437E-F5DC-A2CE-EF9E-2090EEDB31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9581" y="706452"/>
              <a:ext cx="3359954" cy="1322423"/>
            </a:xfrm>
            <a:prstGeom prst="rect">
              <a:avLst/>
            </a:prstGeom>
          </p:spPr>
        </p:pic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91D9A900-C20A-DF68-0D5E-EF42362B5CFC}"/>
              </a:ext>
            </a:extLst>
          </p:cNvPr>
          <p:cNvSpPr/>
          <p:nvPr userDrawn="1"/>
        </p:nvSpPr>
        <p:spPr>
          <a:xfrm rot="10800000">
            <a:off x="6816083" y="5589252"/>
            <a:ext cx="5043709" cy="1370619"/>
          </a:xfrm>
          <a:custGeom>
            <a:avLst/>
            <a:gdLst>
              <a:gd name="connsiteX0" fmla="*/ 0 w 7238548"/>
              <a:gd name="connsiteY0" fmla="*/ 1967062 h 1967062"/>
              <a:gd name="connsiteX1" fmla="*/ 0 w 7238548"/>
              <a:gd name="connsiteY1" fmla="*/ 0 h 1967062"/>
              <a:gd name="connsiteX2" fmla="*/ 7238548 w 7238548"/>
              <a:gd name="connsiteY2" fmla="*/ 0 h 1967062"/>
              <a:gd name="connsiteX3" fmla="*/ 7238548 w 7238548"/>
              <a:gd name="connsiteY3" fmla="*/ 1379160 h 196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8548" h="1967062">
                <a:moveTo>
                  <a:pt x="0" y="1967062"/>
                </a:moveTo>
                <a:lnTo>
                  <a:pt x="0" y="0"/>
                </a:lnTo>
                <a:lnTo>
                  <a:pt x="7238548" y="0"/>
                </a:lnTo>
                <a:lnTo>
                  <a:pt x="7238548" y="137916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14FE0DA-4C07-3903-4ADD-3920D1E01AE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7100" y="6201459"/>
            <a:ext cx="4221675" cy="4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951F9-EA89-1A46-879C-4F91B9B2FEA0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F93BA7-6C85-6A83-5473-8588896D6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906CED-B6E2-3CF2-6151-B06225D47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1662" y="248629"/>
            <a:ext cx="5761037" cy="5700665"/>
          </a:xfrm>
        </p:spPr>
        <p:txBody>
          <a:bodyPr/>
          <a:lstStyle/>
          <a:p>
            <a:endParaRPr lang="en-B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EEC5EF-015F-CB45-7CD7-87CEFEE7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248629"/>
            <a:ext cx="5425710" cy="5700665"/>
          </a:xfrm>
          <a:noFill/>
        </p:spPr>
        <p:txBody>
          <a:bodyPr/>
          <a:lstStyle>
            <a:lvl1pPr algn="l">
              <a:defRPr>
                <a:solidFill>
                  <a:srgbClr val="002F9D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06729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E6A70-E652-2A44-AD4C-A2D701980D2B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F93BA7-6C85-6A83-5473-8588896D6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906CED-B6E2-3CF2-6151-B06225D47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248629"/>
            <a:ext cx="11521709" cy="5700665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66916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D917-544B-0849-8DDF-068459E334A5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F93BA7-6C85-6A83-5473-8588896D6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3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 do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07D917-544B-0849-8DDF-068459E334A5}" type="datetime3">
              <a:rPr lang="en-US" smtClean="0"/>
              <a:pPr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BA08A8-DDB5-6D1F-29CF-5B08D27E9D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957"/>
            <a:ext cx="5400629" cy="3037006"/>
          </a:xfrm>
          <a:custGeom>
            <a:avLst/>
            <a:gdLst>
              <a:gd name="connsiteX0" fmla="*/ 0 w 6096000"/>
              <a:gd name="connsiteY0" fmla="*/ 0 h 3428042"/>
              <a:gd name="connsiteX1" fmla="*/ 6096000 w 6096000"/>
              <a:gd name="connsiteY1" fmla="*/ 0 h 3428042"/>
              <a:gd name="connsiteX2" fmla="*/ 6096000 w 6096000"/>
              <a:gd name="connsiteY2" fmla="*/ 2938526 h 3428042"/>
              <a:gd name="connsiteX3" fmla="*/ 11907 w 6096000"/>
              <a:gd name="connsiteY3" fmla="*/ 3428042 h 3428042"/>
              <a:gd name="connsiteX4" fmla="*/ 0 w 6096000"/>
              <a:gd name="connsiteY4" fmla="*/ 3428042 h 342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3428042">
                <a:moveTo>
                  <a:pt x="0" y="0"/>
                </a:moveTo>
                <a:lnTo>
                  <a:pt x="6096000" y="0"/>
                </a:lnTo>
                <a:lnTo>
                  <a:pt x="6096000" y="2938526"/>
                </a:lnTo>
                <a:lnTo>
                  <a:pt x="11907" y="3428042"/>
                </a:lnTo>
                <a:lnTo>
                  <a:pt x="0" y="34280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B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A60EC8-5D55-0A7F-AAC7-13A461714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28" y="958149"/>
            <a:ext cx="4716160" cy="1446550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>
            <a:lvl1pPr>
              <a:defRPr sz="2800"/>
            </a:lvl1pPr>
          </a:lstStyle>
          <a:p>
            <a:pPr algn="l"/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PHOTONICS IN</a:t>
            </a:r>
            <a:br>
              <a:rPr lang="en-GB" dirty="0">
                <a:latin typeface="Zeitung Pro Bold" pitchFamily="2" charset="77"/>
                <a:ea typeface="Zeitung Pro Bold" pitchFamily="2" charset="77"/>
              </a:rPr>
            </a:br>
            <a:r>
              <a:rPr lang="en-GB" sz="3200" b="1" dirty="0"/>
              <a:t>AGRICULTURE &amp; FOOD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FC91B8-4993-087A-AAA8-562B51BA9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65" y="1017290"/>
            <a:ext cx="2460287" cy="1571612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1pPr>
            <a:lvl2pPr marL="457200" indent="0"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2pPr>
            <a:lvl3pPr marL="914400" indent="0"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3pPr>
            <a:lvl4pPr marL="1371600" indent="0"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4pPr>
            <a:lvl5pPr marL="1828800" indent="0">
              <a:buNone/>
              <a:defRPr lang="en-BE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1A53B4-0424-0F7F-4130-80673B9C92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35329" y="3429000"/>
            <a:ext cx="5065299" cy="270031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  <a:lvl2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2pPr>
            <a:lvl3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3pPr>
            <a:lvl4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4pPr>
            <a:lvl5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DCBEF93-4F1B-31DB-97F8-43DDBB1DE9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51589" y="1003546"/>
            <a:ext cx="3205083" cy="1571611"/>
          </a:xfrm>
          <a:prstGeom prst="roundRect">
            <a:avLst>
              <a:gd name="adj" fmla="val 5094"/>
            </a:avLst>
          </a:prstGeom>
          <a:ln w="12700">
            <a:solidFill>
              <a:schemeClr val="accent4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96C43-6C6A-BD27-6135-41C5D1FC6F7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36012" y="2877507"/>
            <a:ext cx="2520659" cy="1571612"/>
          </a:xfrm>
        </p:spPr>
        <p:txBody>
          <a:bodyPr anchor="ctr" anchorCtr="0">
            <a:noAutofit/>
          </a:bodyPr>
          <a:lstStyle>
            <a:lvl1pPr>
              <a:defRPr lang="en-BE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1pPr>
            <a:lvl2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2pPr>
            <a:lvl3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3pPr>
            <a:lvl4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4pPr>
            <a:lvl5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E61AF1-D424-4575-6134-776D074E8E6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8134" y="2863763"/>
            <a:ext cx="3180371" cy="1571611"/>
          </a:xfrm>
          <a:prstGeom prst="roundRect">
            <a:avLst>
              <a:gd name="adj" fmla="val 5094"/>
            </a:avLst>
          </a:prstGeom>
          <a:ln w="12700">
            <a:solidFill>
              <a:schemeClr val="accent4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51F014-EFD0-416A-F66D-14E69A19CFD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795965" y="4751468"/>
            <a:ext cx="2460287" cy="157161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1pPr>
            <a:lvl2pPr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2pPr>
            <a:lvl3pPr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3pPr>
            <a:lvl4pPr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4pPr>
            <a:lvl5pPr>
              <a:defRPr lang="en-BE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079E24F-6DB3-1761-46F7-8680D2BFC2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51589" y="4737724"/>
            <a:ext cx="3205083" cy="1571611"/>
          </a:xfrm>
          <a:prstGeom prst="roundRect">
            <a:avLst>
              <a:gd name="adj" fmla="val 5094"/>
            </a:avLst>
          </a:prstGeom>
          <a:ln w="12700">
            <a:solidFill>
              <a:schemeClr val="accent4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222AA6-446D-9E81-6551-89BA4D8F92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78134" y="258827"/>
            <a:ext cx="6138546" cy="428625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defRPr>
            </a:lvl1pPr>
          </a:lstStyle>
          <a:p>
            <a:pPr lvl="0"/>
            <a:r>
              <a:rPr lang="en-BE" dirty="0"/>
              <a:t>EXAMPLES OF SUPPORTED PROJECTS</a:t>
            </a:r>
          </a:p>
        </p:txBody>
      </p:sp>
    </p:spTree>
    <p:extLst>
      <p:ext uri="{BB962C8B-B14F-4D97-AF65-F5344CB8AC3E}">
        <p14:creationId xmlns:p14="http://schemas.microsoft.com/office/powerpoint/2010/main" val="1571225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037B-88B0-29DD-682E-582FE875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72F0-2560-72C7-C412-FC7EECC5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1F539-4EA1-6FF8-E761-E40E9C4D5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1E1A8-A92D-F55E-43EC-9AD44C74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DEFA-CBC8-E846-ADE4-F69BA9DB072B}" type="datetime3">
              <a:rPr lang="en-US" smtClean="0"/>
              <a:t>11 June 2025</a:t>
            </a:fld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41118-7684-A403-4A4F-1A0576FC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E6F0278-CF77-1636-E195-9F318F528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4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1B118-7DE8-2C86-4A9B-F65BD9740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13994E-99DF-9F02-1779-F578AF4CF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38C70-0082-F4F4-940B-25627FB7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121AE-8D6D-2944-D376-272ED21C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4AEE-73D6-C54B-9EA0-323448BE71B9}" type="datetime3">
              <a:rPr lang="en-US" smtClean="0"/>
              <a:t>11 June 2025</a:t>
            </a:fld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3B956-4C54-76CA-6960-4CDC08B8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362E513-754A-5D53-364C-9AF692A25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01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E49B-C425-262E-CAE4-9CDBE8F4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874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90444-4670-7826-F339-78FD77CDD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  <a:lvl2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2pPr>
            <a:lvl3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3pPr>
            <a:lvl4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4pPr>
            <a:lvl5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7C8FB-EE73-2AE4-1E73-6EB79314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28" y="6309336"/>
            <a:ext cx="2880336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</a:lstStyle>
          <a:p>
            <a:fld id="{0BDCEB27-D465-6148-9667-C34A4776337C}" type="datetime3">
              <a:rPr lang="en-US" smtClean="0"/>
              <a:t>11 June 2025</a:t>
            </a:fld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3F660-5E98-5F4A-7211-C1684164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6336" y="6309336"/>
            <a:ext cx="2880336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</a:lstStyle>
          <a:p>
            <a:fld id="{C1BAEB33-1B6E-43C6-8B27-C2CFEEB410EE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72BCA6B-0D26-F774-42C2-738DA1236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70867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3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E49B-C425-262E-CAE4-9CDBE8F4B11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90444-4670-7826-F339-78FD77CDD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2pPr>
            <a:lvl3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3pPr>
            <a:lvl4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4pPr>
            <a:lvl5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7C8FB-EE73-2AE4-1E73-6EB79314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</a:lstStyle>
          <a:p>
            <a:fld id="{EEAB7604-A104-1949-A2EA-F411F61C8C4F}" type="datetime3">
              <a:rPr lang="en-US" smtClean="0"/>
              <a:t>11 June 2025</a:t>
            </a:fld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3F660-5E98-5F4A-7211-C1684164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</a:lstStyle>
          <a:p>
            <a:fld id="{C1BAEB33-1B6E-43C6-8B27-C2CFEEB410EE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6AE50B6-F36A-71D0-353E-395B3B2E8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1487" y="6362603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9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2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PHOT_05_dark_camera2_anim-white">
            <a:hlinkClick r:id="" action="ppaction://media"/>
            <a:extLst>
              <a:ext uri="{FF2B5EF4-FFF2-40B4-BE49-F238E27FC236}">
                <a16:creationId xmlns:a16="http://schemas.microsoft.com/office/drawing/2014/main" id="{AEB55D13-BF74-2F9C-C324-E2D6A2F1C23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244271-AD15-20D0-BC15-330944AD2444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4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7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A751D4-156C-B75C-1015-A7968108B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29" y="2380749"/>
            <a:ext cx="11524464" cy="2480163"/>
          </a:xfr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endParaRPr lang="en-B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ECC7C7E-DC6D-4737-946E-1ECDC86EA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07" y="5229210"/>
            <a:ext cx="5763793" cy="12768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Zeitung Pro Semibold" panose="00000700000000000000" pitchFamily="50" charset="0"/>
                <a:ea typeface="Zeitung Pro Semibold" panose="000007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006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F7B7-8BC9-8D5D-604B-F9921AB7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30E1E-9CF6-7870-FA52-EDF8A5C03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28" y="1628791"/>
            <a:ext cx="5580651" cy="45005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738B2-917E-425E-7B48-BBAC3CE55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022" y="1628791"/>
            <a:ext cx="5580650" cy="45005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5B8C1-3A80-F5D1-69FC-E7059B3C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A138-51E9-E645-BA88-DFB06927D77A}" type="datetime3">
              <a:rPr lang="en-US" smtClean="0"/>
              <a:t>11 June 2025</a:t>
            </a:fld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F4384-4D00-4FF2-EF7D-5F8DAE32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39A1C9-D829-B298-3DC0-8A1A13C72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1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4DEA-6FB5-2646-2ED5-751AE12E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E45F6-EBF3-3C5E-4598-0FE36B95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253B-A906-324F-9F2C-BA20DDC90AA3}" type="datetime3">
              <a:rPr lang="en-US" smtClean="0"/>
              <a:t>11 June 2025</a:t>
            </a:fld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4260A-758F-47DB-8F0D-85D87F05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84CAA0-E5EF-EC89-12DB-C62F07473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09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4DEA-6FB5-2646-2ED5-751AE12E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E45F6-EBF3-3C5E-4598-0FE36B95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C159-CC84-FF45-8309-D911F98BCE24}" type="datetime3">
              <a:rPr lang="en-US" smtClean="0"/>
              <a:t>11 June 2025</a:t>
            </a:fld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4260A-758F-47DB-8F0D-85D87F05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84CAA0-E5EF-EC89-12DB-C62F07473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314DF4E-5C0A-ADEE-EE04-95B20CD1FE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182" y="1628790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5A2961-7E9C-0BC0-2935-2A313C1846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7182" y="3489007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29CA363-5B2E-2BB2-AA01-54335C85FC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182" y="5829280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121B095-60AE-39B2-47E9-90D4CAF2AA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3257" y="3489007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AB6FED1-62F0-43C5-0F89-BCDC1EB7F6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3257" y="5829280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282CFD3-E98D-B255-0C7F-2E6565B1AC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9807" y="3489007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0EE209E-B0A2-D8B2-D1EC-FD43EE5E4E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9807" y="5829280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358EDE0-5A3F-41AD-6060-410CCE6696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6357" y="3489007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0A65287-767B-45BB-A935-F9C958CF54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6357" y="5829280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0A780C1-96F2-CA8D-F488-BC9F4B03FBA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99278" y="1628790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4C2941EF-8F58-AC8E-BA3D-B41A9DFE67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81374" y="1628790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A3ED764-84E1-3812-7482-7C6D5D1C648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51896" y="1628790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156ECDFB-5A75-6861-AA17-B6E35CBDB4C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182" y="3978451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3B9E5B8-E377-D467-F05D-4DE22E59A02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399278" y="3978451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8F695E6F-5B74-CDE6-A807-B1DFD0F9DB2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81374" y="3978451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C8B38DA-C9EE-0B11-1D75-9C0BB2F2DF5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151896" y="3978451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7990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4DEA-6FB5-2646-2ED5-751AE12E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E45F6-EBF3-3C5E-4598-0FE36B95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C159-CC84-FF45-8309-D911F98BCE24}" type="datetime3">
              <a:rPr lang="en-US" smtClean="0"/>
              <a:t>11 June 2025</a:t>
            </a:fld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4260A-758F-47DB-8F0D-85D87F05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84CAA0-E5EF-EC89-12DB-C62F07473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314DF4E-5C0A-ADEE-EE04-95B20CD1FE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182" y="1448769"/>
            <a:ext cx="4138650" cy="1509314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5A2961-7E9C-0BC0-2935-2A313C1846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7181" y="3308986"/>
            <a:ext cx="4138649" cy="341632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endParaRPr lang="en-BE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29CA363-5B2E-2BB2-AA01-54335C85FC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7182" y="5649259"/>
            <a:ext cx="4138648" cy="341632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endParaRPr lang="en-BE" dirty="0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156ECDFB-5A75-6861-AA17-B6E35CBDB4C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182" y="3829046"/>
            <a:ext cx="4138649" cy="1509314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A3CDB445-4354-8F7F-62BA-91C3C5261A8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36169" y="1448769"/>
            <a:ext cx="4138650" cy="1509314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C90FD8D-E7FC-27BD-8A0E-62FC7EC0FAA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36168" y="3308986"/>
            <a:ext cx="4138649" cy="341632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endParaRPr lang="en-BE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E9E8C7E-F816-B261-4B59-F9E23B6E065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536169" y="5649259"/>
            <a:ext cx="4138648" cy="341632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endParaRPr lang="en-BE" dirty="0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0F6C9EEB-3FA6-368B-9B6D-35F70A6ED3F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536169" y="3829046"/>
            <a:ext cx="4138649" cy="1509314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18038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981-CB5D-3141-AA44-C24D4D0BBD4B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F93BA7-6C85-6A83-5473-8588896D6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906CED-B6E2-3CF2-6151-B06225D47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248629"/>
            <a:ext cx="5761037" cy="5700665"/>
          </a:xfrm>
        </p:spPr>
        <p:txBody>
          <a:bodyPr/>
          <a:lstStyle/>
          <a:p>
            <a:endParaRPr lang="en-B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EEC5EF-015F-CB45-7CD7-87CEFEE7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963" y="248629"/>
            <a:ext cx="5425710" cy="5700665"/>
          </a:xfrm>
          <a:noFill/>
        </p:spPr>
        <p:txBody>
          <a:bodyPr/>
          <a:lstStyle>
            <a:lvl1pPr algn="l">
              <a:defRPr>
                <a:solidFill>
                  <a:srgbClr val="002F9D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3974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E0ED8-5391-59E8-AE0A-A21CAEF2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268747"/>
          </a:xfrm>
          <a:prstGeom prst="rect">
            <a:avLst/>
          </a:prstGeom>
          <a:solidFill>
            <a:srgbClr val="002F9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Big title (bold and 32pt in size)</a:t>
            </a:r>
            <a:br>
              <a:rPr lang="en-US" dirty="0"/>
            </a:br>
            <a:r>
              <a:rPr lang="en-US" dirty="0"/>
              <a:t>Smaller subtitles (normal and 24pt)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C338-C3EF-4F75-1D5E-BABD7FBE9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28" y="1628790"/>
            <a:ext cx="11521344" cy="4500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F27D-351E-D9CC-24BE-CAD5A089E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328" y="6309336"/>
            <a:ext cx="2880336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100" b="0" i="0">
                <a:solidFill>
                  <a:schemeClr val="accent6"/>
                </a:solidFill>
                <a:latin typeface="Zeitung Pro" pitchFamily="2" charset="77"/>
                <a:ea typeface="Zeitung Pro" pitchFamily="2" charset="77"/>
              </a:defRPr>
            </a:lvl1pPr>
          </a:lstStyle>
          <a:p>
            <a:fld id="{8128E2AD-282F-BE40-9087-AC773799D2BB}" type="datetime3">
              <a:rPr lang="en-US" smtClean="0"/>
              <a:pPr/>
              <a:t>11 June 2025</a:t>
            </a:fld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C81B2-1693-DAC6-7C54-B7F81D575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336" y="6309336"/>
            <a:ext cx="2880336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100" b="0" i="0">
                <a:solidFill>
                  <a:schemeClr val="accent6"/>
                </a:solidFill>
                <a:latin typeface="Zeitung Pro" pitchFamily="2" charset="77"/>
                <a:ea typeface="Zeitung Pro" pitchFamily="2" charset="77"/>
              </a:defRPr>
            </a:lvl1pPr>
          </a:lstStyle>
          <a:p>
            <a:fld id="{C1BAEB33-1B6E-43C6-8B27-C2CFEEB410EE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8935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4" r:id="rId6"/>
    <p:sldLayoutId id="2147483663" r:id="rId7"/>
    <p:sldLayoutId id="2147483665" r:id="rId8"/>
    <p:sldLayoutId id="2147483655" r:id="rId9"/>
    <p:sldLayoutId id="2147483662" r:id="rId10"/>
    <p:sldLayoutId id="2147483661" r:id="rId11"/>
    <p:sldLayoutId id="2147483664" r:id="rId12"/>
    <p:sldLayoutId id="2147483666" r:id="rId13"/>
    <p:sldLayoutId id="2147483656" r:id="rId14"/>
    <p:sldLayoutId id="2147483657" r:id="rId15"/>
  </p:sldLayoutIdLst>
  <p:hf hdr="0" ft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Zeitung Pro Extrabold" pitchFamily="2" charset="77"/>
          <a:ea typeface="Zeitung Pro Extrabold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Zeitung Pro" pitchFamily="2" charset="77"/>
          <a:ea typeface="Zeitung Pro" pitchFamily="2" charset="77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png"/><Relationship Id="rId18" Type="http://schemas.openxmlformats.org/officeDocument/2006/relationships/image" Target="../media/image4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17" Type="http://schemas.openxmlformats.org/officeDocument/2006/relationships/image" Target="../media/image48.emf"/><Relationship Id="rId2" Type="http://schemas.openxmlformats.org/officeDocument/2006/relationships/image" Target="../media/image33.emf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emf"/><Relationship Id="rId15" Type="http://schemas.openxmlformats.org/officeDocument/2006/relationships/image" Target="../media/image4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Relationship Id="rId1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12" Type="http://schemas.openxmlformats.org/officeDocument/2006/relationships/image" Target="../media/image62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918B8-4604-ADD6-F614-B74388094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CA7D-F169-AE7A-1A27-C339D065BA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PhotonHub</a:t>
            </a:r>
            <a:br>
              <a:rPr lang="en-GB" dirty="0"/>
            </a:br>
            <a:r>
              <a:rPr lang="en-GB" dirty="0"/>
              <a:t>PHACTORY</a:t>
            </a:r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06B94-CFC9-E015-4A7D-A5C99A8529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The start of your Supported </a:t>
            </a:r>
          </a:p>
          <a:p>
            <a:r>
              <a:rPr lang="en-GB" dirty="0"/>
              <a:t>Photonics Innovation Journey</a:t>
            </a:r>
          </a:p>
        </p:txBody>
      </p:sp>
    </p:spTree>
    <p:extLst>
      <p:ext uri="{BB962C8B-B14F-4D97-AF65-F5344CB8AC3E}">
        <p14:creationId xmlns:p14="http://schemas.microsoft.com/office/powerpoint/2010/main" val="34923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CAC9D0-FA5E-36F5-6DDB-9621F752CCDB}"/>
              </a:ext>
            </a:extLst>
          </p:cNvPr>
          <p:cNvGrpSpPr/>
          <p:nvPr/>
        </p:nvGrpSpPr>
        <p:grpSpPr>
          <a:xfrm>
            <a:off x="335329" y="-269165"/>
            <a:ext cx="3600420" cy="2266254"/>
            <a:chOff x="821470" y="0"/>
            <a:chExt cx="3896175" cy="245241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0578576-A786-ED72-6788-F9F4E4E4B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1470" y="0"/>
              <a:ext cx="3896175" cy="245241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D777EB8-A08E-6D66-B3C5-FC04AB192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9581" y="706452"/>
              <a:ext cx="3359954" cy="132242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FCAED5-CEE4-FF65-941B-10F16FE01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7373" y="481005"/>
            <a:ext cx="1722802" cy="1876947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16D90E3B-CB80-AF65-7809-A75DE6A6AAB8}"/>
              </a:ext>
            </a:extLst>
          </p:cNvPr>
          <p:cNvSpPr/>
          <p:nvPr/>
        </p:nvSpPr>
        <p:spPr>
          <a:xfrm rot="10800000">
            <a:off x="6816083" y="5589252"/>
            <a:ext cx="5043709" cy="1370619"/>
          </a:xfrm>
          <a:custGeom>
            <a:avLst/>
            <a:gdLst>
              <a:gd name="connsiteX0" fmla="*/ 0 w 7238548"/>
              <a:gd name="connsiteY0" fmla="*/ 1967062 h 1967062"/>
              <a:gd name="connsiteX1" fmla="*/ 0 w 7238548"/>
              <a:gd name="connsiteY1" fmla="*/ 0 h 1967062"/>
              <a:gd name="connsiteX2" fmla="*/ 7238548 w 7238548"/>
              <a:gd name="connsiteY2" fmla="*/ 0 h 1967062"/>
              <a:gd name="connsiteX3" fmla="*/ 7238548 w 7238548"/>
              <a:gd name="connsiteY3" fmla="*/ 1379160 h 196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8548" h="1967062">
                <a:moveTo>
                  <a:pt x="0" y="1967062"/>
                </a:moveTo>
                <a:lnTo>
                  <a:pt x="0" y="0"/>
                </a:lnTo>
                <a:lnTo>
                  <a:pt x="7238548" y="0"/>
                </a:lnTo>
                <a:lnTo>
                  <a:pt x="7238548" y="137916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A6AF34-FED4-E260-D449-CF9FDC3539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7100" y="6201459"/>
            <a:ext cx="4221675" cy="46791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CAD1755-A255-FBDE-6ECB-A696E140DB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photonhub.eu</a:t>
            </a:r>
            <a:endParaRPr lang="en-GB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F52610EA-B45E-A899-868B-3133D76DF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07" y="5229210"/>
            <a:ext cx="5763793" cy="1276877"/>
          </a:xfrm>
        </p:spPr>
        <p:txBody>
          <a:bodyPr>
            <a:noAutofit/>
          </a:bodyPr>
          <a:lstStyle/>
          <a:p>
            <a:r>
              <a:rPr lang="en-GB" sz="2800" dirty="0"/>
              <a:t>Start YOUR  Supported </a:t>
            </a:r>
            <a:br>
              <a:rPr lang="en-GB" sz="2800" dirty="0"/>
            </a:br>
            <a:r>
              <a:rPr lang="en-GB" sz="2800" dirty="0"/>
              <a:t>Photonics Innovation Journey </a:t>
            </a:r>
            <a:br>
              <a:rPr lang="en-GB" sz="2800" dirty="0"/>
            </a:br>
            <a:r>
              <a:rPr lang="en-GB" sz="2800" dirty="0"/>
              <a:t>Apply online – NOW </a:t>
            </a:r>
          </a:p>
        </p:txBody>
      </p:sp>
    </p:spTree>
    <p:extLst>
      <p:ext uri="{BB962C8B-B14F-4D97-AF65-F5344CB8AC3E}">
        <p14:creationId xmlns:p14="http://schemas.microsoft.com/office/powerpoint/2010/main" val="178777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9144-EFCA-4CA3-F333-6657D320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/>
              <a:t>8 key digital technologies </a:t>
            </a:r>
            <a:br>
              <a:rPr lang="en-GB" sz="3200" b="1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enabling the processes of discovery, innovation and digitalisation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43" name="Date Placeholder 42">
            <a:extLst>
              <a:ext uri="{FF2B5EF4-FFF2-40B4-BE49-F238E27FC236}">
                <a16:creationId xmlns:a16="http://schemas.microsoft.com/office/drawing/2014/main" id="{45652B41-2B34-793C-4293-FA7526CF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D681-DBEB-A644-A6F1-1F29FF4C728B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D7395A8F-7793-98EB-EEAB-A16E9F20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1</a:t>
            </a:fld>
            <a:endParaRPr lang="en-GB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17928F6-8104-B2AD-F755-134325FD4A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r="4420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AB6E-C1C9-EA12-46EF-32E737496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Photonics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8B9B2F-B006-FDD9-CA5C-76B3C05F0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Nanotechnology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8AA604-B087-3115-ABD3-0D4DFB23D6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6251" y="3489007"/>
            <a:ext cx="2967209" cy="360042"/>
          </a:xfrm>
        </p:spPr>
        <p:txBody>
          <a:bodyPr anchor="b" anchorCtr="0">
            <a:noAutofit/>
          </a:bodyPr>
          <a:lstStyle/>
          <a:p>
            <a:r>
              <a:rPr lang="en-GB" dirty="0"/>
              <a:t>Advanced manufacturing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041213-6F7F-760B-E38E-BE9BA73E1B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Nanoelectronics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80D091-8B50-8BFD-F0A3-E10E7E57B6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Biotechnology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B9BA3AA-C5CD-A649-0CE8-0E405D4A9B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Artificial intelligence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37EE66-23F9-579F-093C-ABE725C5E38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Advanced materials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344B10-4E6C-ADBE-230F-CBEB038F95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Cyber security</a:t>
            </a:r>
          </a:p>
        </p:txBody>
      </p:sp>
      <p:pic>
        <p:nvPicPr>
          <p:cNvPr id="54" name="Picture Placeholder 53">
            <a:extLst>
              <a:ext uri="{FF2B5EF4-FFF2-40B4-BE49-F238E27FC236}">
                <a16:creationId xmlns:a16="http://schemas.microsoft.com/office/drawing/2014/main" id="{C7D82B3F-ACC3-31AB-5036-630F3659B07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3691"/>
          <a:stretch/>
        </p:blipFill>
        <p:spPr/>
      </p:pic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73DA06B0-ABB8-2AC7-B3BF-9E24104F6B19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3691"/>
          <a:stretch/>
        </p:blipFill>
        <p:spPr/>
      </p:pic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80427F3D-D122-911C-D0D3-CB854BC38FE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3691"/>
          <a:stretch/>
        </p:blipFill>
        <p:spPr/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C84C7066-18C2-BD59-F4DB-B4102ACBC8BB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r="14995"/>
          <a:stretch/>
        </p:blipFill>
        <p:spPr/>
      </p:pic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9C88B821-2CB1-B6AF-6C2D-71FA4478B8F7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3" t="12169" r="15194"/>
          <a:stretch>
            <a:fillRect/>
          </a:stretch>
        </p:blipFill>
        <p:spPr>
          <a:xfrm>
            <a:off x="3399278" y="3978451"/>
            <a:ext cx="2520659" cy="1800210"/>
          </a:xfrm>
        </p:spPr>
      </p:pic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1070EFB3-55A9-CA16-53E2-ED70F8196F5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r="8799"/>
          <a:stretch>
            <a:fillRect/>
          </a:stretch>
        </p:blipFill>
        <p:spPr>
          <a:xfrm>
            <a:off x="6281374" y="3978451"/>
            <a:ext cx="2520659" cy="1800210"/>
          </a:xfrm>
        </p:spPr>
      </p:pic>
      <p:pic>
        <p:nvPicPr>
          <p:cNvPr id="66" name="Picture Placeholder 65">
            <a:extLst>
              <a:ext uri="{FF2B5EF4-FFF2-40B4-BE49-F238E27FC236}">
                <a16:creationId xmlns:a16="http://schemas.microsoft.com/office/drawing/2014/main" id="{5B7E7E70-D216-18E0-BB5D-2915BCA3D557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5753"/>
          <a:stretch>
            <a:fillRect/>
          </a:stretch>
        </p:blipFill>
        <p:spPr>
          <a:xfrm>
            <a:off x="9151896" y="3978451"/>
            <a:ext cx="2520659" cy="1800210"/>
          </a:xfr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C4EE1E0-5D67-5588-258C-A68E228AE373}"/>
              </a:ext>
            </a:extLst>
          </p:cNvPr>
          <p:cNvSpPr txBox="1">
            <a:spLocks/>
          </p:cNvSpPr>
          <p:nvPr/>
        </p:nvSpPr>
        <p:spPr>
          <a:xfrm>
            <a:off x="517182" y="1628789"/>
            <a:ext cx="2520659" cy="1800209"/>
          </a:xfrm>
          <a:prstGeom prst="roundRect">
            <a:avLst>
              <a:gd name="adj" fmla="val 3808"/>
            </a:avLst>
          </a:prstGeom>
          <a:solidFill>
            <a:srgbClr val="000000">
              <a:alpha val="50196"/>
            </a:srgbClr>
          </a:solidFill>
          <a:ln w="76200">
            <a:solidFill>
              <a:schemeClr val="accent4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Zeitung Pro" pitchFamily="2" charset="77"/>
                <a:ea typeface="Zeitung Pro" pitchFamily="2" charset="77"/>
              </a:rPr>
              <a:t>The science and technology that innovates with light</a:t>
            </a: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EC44DAE2-FFEE-2063-C95B-1F6F275490E8}"/>
              </a:ext>
            </a:extLst>
          </p:cNvPr>
          <p:cNvSpPr/>
          <p:nvPr/>
        </p:nvSpPr>
        <p:spPr>
          <a:xfrm>
            <a:off x="333566" y="1388761"/>
            <a:ext cx="11583112" cy="4920574"/>
          </a:xfrm>
          <a:custGeom>
            <a:avLst/>
            <a:gdLst>
              <a:gd name="connsiteX0" fmla="*/ 2882097 w 11583112"/>
              <a:gd name="connsiteY0" fmla="*/ 0 h 4920574"/>
              <a:gd name="connsiteX1" fmla="*/ 11583112 w 11583112"/>
              <a:gd name="connsiteY1" fmla="*/ 0 h 4920574"/>
              <a:gd name="connsiteX2" fmla="*/ 11583112 w 11583112"/>
              <a:gd name="connsiteY2" fmla="*/ 4920574 h 4920574"/>
              <a:gd name="connsiteX3" fmla="*/ 2882097 w 11583112"/>
              <a:gd name="connsiteY3" fmla="*/ 4920574 h 4920574"/>
              <a:gd name="connsiteX4" fmla="*/ 2882097 w 11583112"/>
              <a:gd name="connsiteY4" fmla="*/ 4920573 h 4920574"/>
              <a:gd name="connsiteX5" fmla="*/ 0 w 11583112"/>
              <a:gd name="connsiteY5" fmla="*/ 4920573 h 4920574"/>
              <a:gd name="connsiteX6" fmla="*/ 0 w 11583112"/>
              <a:gd name="connsiteY6" fmla="*/ 2460286 h 4920574"/>
              <a:gd name="connsiteX7" fmla="*/ 2882097 w 11583112"/>
              <a:gd name="connsiteY7" fmla="*/ 2460286 h 49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83112" h="4920574">
                <a:moveTo>
                  <a:pt x="2882097" y="0"/>
                </a:moveTo>
                <a:lnTo>
                  <a:pt x="11583112" y="0"/>
                </a:lnTo>
                <a:lnTo>
                  <a:pt x="11583112" y="4920574"/>
                </a:lnTo>
                <a:lnTo>
                  <a:pt x="2882097" y="4920574"/>
                </a:lnTo>
                <a:lnTo>
                  <a:pt x="2882097" y="4920573"/>
                </a:lnTo>
                <a:lnTo>
                  <a:pt x="0" y="4920573"/>
                </a:lnTo>
                <a:lnTo>
                  <a:pt x="0" y="2460286"/>
                </a:lnTo>
                <a:lnTo>
                  <a:pt x="2882097" y="2460286"/>
                </a:lnTo>
                <a:close/>
              </a:path>
            </a:pathLst>
          </a:cu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65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  <p:bldP spid="10" grpId="0" build="p"/>
      <p:bldP spid="12" grpId="0" build="p"/>
      <p:bldP spid="14" grpId="0" build="p"/>
      <p:bldP spid="16" grpId="0" build="p"/>
      <p:bldP spid="18" grpId="0" build="p"/>
      <p:bldP spid="45" grpId="0" animBg="1"/>
      <p:bldP spid="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EB572-3969-BC4D-E77E-7B289DF4E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Photonics: an innovative technology</a:t>
            </a:r>
            <a:br>
              <a:rPr lang="en-GB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real-world impact to improve the quality of life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855E0-926D-1115-AB8C-6729517A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C159-CC84-FF45-8309-D911F98BCE24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0AE44-EB96-CCC6-B01F-B43E2997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2</a:t>
            </a:fld>
            <a:endParaRPr lang="en-GB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E742245D-FE01-F887-6068-BD0A635654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r="10882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E5F9A-6CB9-A02B-BAC2-4F548FBFC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LED lighting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16B121-E901-5EFB-0D60-3698EA872F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28" y="5829280"/>
            <a:ext cx="2880336" cy="36004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Lasers in manufacturing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AA7170-CA5E-4448-7C7B-D6B6955B97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Solar energy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33076F-001E-B3B2-7350-46E2866280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Medical optics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438C9A8-8DAE-CD77-C55D-EF1EFA12D0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Fiber internet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CDC4195-06D2-C134-CF0D-AFB1FF62977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Machine vision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5A742F6-44B5-5DB8-FB7F-072EE94A2A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76336" y="3489007"/>
            <a:ext cx="2880336" cy="36004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High resolution displays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6F9A6C-74CD-B2FD-0BEC-5DBE5728DE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AR and VR</a:t>
            </a:r>
          </a:p>
        </p:txBody>
      </p:sp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9551A4D7-2C60-E5BD-7252-68950D5B93B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16295"/>
          <a:stretch>
            <a:fillRect/>
          </a:stretch>
        </p:blipFill>
        <p:spPr>
          <a:xfrm>
            <a:off x="3399278" y="1628790"/>
            <a:ext cx="2520659" cy="1800210"/>
          </a:xfrm>
        </p:spPr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A66D698B-7887-8598-04A7-44608B51FB13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7533"/>
          <a:stretch/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92E8916F-6CD8-C4C3-62E1-45655B3DEC8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b="28203"/>
          <a:stretch>
            <a:fillRect/>
          </a:stretch>
        </p:blipFill>
        <p:spPr>
          <a:xfrm>
            <a:off x="9151896" y="1628790"/>
            <a:ext cx="2520659" cy="1800210"/>
          </a:xfrm>
        </p:spPr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1B81F75C-983D-60B0-95E3-12F681C89B09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r="10007"/>
          <a:stretch/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0A395BB8-548D-1A54-1EBF-E19DE6FA79E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3233"/>
          <a:stretch/>
        </p:blipFill>
        <p:spPr/>
      </p:pic>
      <p:pic>
        <p:nvPicPr>
          <p:cNvPr id="69" name="Picture Placeholder 68">
            <a:extLst>
              <a:ext uri="{FF2B5EF4-FFF2-40B4-BE49-F238E27FC236}">
                <a16:creationId xmlns:a16="http://schemas.microsoft.com/office/drawing/2014/main" id="{40DCC882-E0D5-75B5-E6D4-A4AFC0D08677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r="5456"/>
          <a:stretch/>
        </p:blipFill>
        <p:spPr/>
      </p:pic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ED663323-2A48-344A-FB2B-0FCB2F1581E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8" r="8552"/>
          <a:stretch>
            <a:fillRect/>
          </a:stretch>
        </p:blipFill>
        <p:spPr>
          <a:xfrm>
            <a:off x="9151896" y="3978451"/>
            <a:ext cx="2520659" cy="1800210"/>
          </a:xfrm>
        </p:spPr>
      </p:pic>
    </p:spTree>
    <p:extLst>
      <p:ext uri="{BB962C8B-B14F-4D97-AF65-F5344CB8AC3E}">
        <p14:creationId xmlns:p14="http://schemas.microsoft.com/office/powerpoint/2010/main" val="42236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 build="p"/>
      <p:bldP spid="12" grpId="0" build="p"/>
      <p:bldP spid="14" grpId="0" build="p"/>
      <p:bldP spid="16" grpId="0" build="p"/>
      <p:bldP spid="18" grpId="0" build="p"/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Application domain background-90">
            <a:hlinkClick r:id="" action="ppaction://media"/>
            <a:extLst>
              <a:ext uri="{FF2B5EF4-FFF2-40B4-BE49-F238E27FC236}">
                <a16:creationId xmlns:a16="http://schemas.microsoft.com/office/drawing/2014/main" id="{52788F4F-5502-C4E9-5637-F5BAB29A2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A53C99-9F0A-EC5E-487E-0A1C624C2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981-CB5D-3141-AA44-C24D4D0BBD4B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EF25A-E575-11F4-F0D1-57E03C540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83CBAF-A214-3F7E-6EDF-772DB8EC7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676" y="248629"/>
            <a:ext cx="3960462" cy="6060707"/>
          </a:xfrm>
          <a:effectLst/>
        </p:spPr>
        <p:txBody>
          <a:bodyPr/>
          <a:lstStyle/>
          <a:p>
            <a:r>
              <a:rPr lang="en-GB" dirty="0">
                <a:solidFill>
                  <a:srgbClr val="FF6600"/>
                </a:solidFill>
              </a:rPr>
              <a:t>PHOTONICS</a:t>
            </a:r>
            <a:br>
              <a:rPr lang="en-GB" dirty="0">
                <a:solidFill>
                  <a:srgbClr val="FF6600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driving innovation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across all industry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domains </a:t>
            </a:r>
          </a:p>
        </p:txBody>
      </p:sp>
      <p:pic>
        <p:nvPicPr>
          <p:cNvPr id="394" name="Graphic 393">
            <a:extLst>
              <a:ext uri="{FF2B5EF4-FFF2-40B4-BE49-F238E27FC236}">
                <a16:creationId xmlns:a16="http://schemas.microsoft.com/office/drawing/2014/main" id="{2720EF09-1A93-49BD-DBD2-129709E1C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1487" y="6362603"/>
            <a:ext cx="2089024" cy="363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057272-1ED2-183A-3102-94F34785B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313" y="680904"/>
            <a:ext cx="5037685" cy="50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9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9E0D6-4DE3-6685-B2FC-D2B15431E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85CAE-EC29-B055-1E53-CC67715A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E0C59-C0CC-3D34-1D4E-62890475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B479F79-491B-9801-E76B-63A79B19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8747"/>
          </a:xfrm>
          <a:noFill/>
        </p:spPr>
        <p:txBody>
          <a:bodyPr>
            <a:noAutofit/>
          </a:bodyPr>
          <a:lstStyle/>
          <a:p>
            <a:r>
              <a:rPr lang="en-GB" sz="3200" dirty="0"/>
              <a:t>European top experts support your innovation</a:t>
            </a:r>
            <a:br>
              <a:rPr lang="en-GB" sz="3200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providing deep tech support and business &amp; investment coaching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96C0746-EDC2-A09B-131D-8882004C6AEA}"/>
              </a:ext>
            </a:extLst>
          </p:cNvPr>
          <p:cNvGrpSpPr/>
          <p:nvPr/>
        </p:nvGrpSpPr>
        <p:grpSpPr>
          <a:xfrm>
            <a:off x="7216188" y="1627009"/>
            <a:ext cx="4638247" cy="2522076"/>
            <a:chOff x="7216188" y="1627009"/>
            <a:chExt cx="4638247" cy="2522076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8EF12D0C-83EE-799B-4988-4266D2D6EBFE}"/>
                </a:ext>
              </a:extLst>
            </p:cNvPr>
            <p:cNvSpPr/>
            <p:nvPr/>
          </p:nvSpPr>
          <p:spPr>
            <a:xfrm>
              <a:off x="7216188" y="1628791"/>
              <a:ext cx="4638247" cy="2520294"/>
            </a:xfrm>
            <a:prstGeom prst="roundRect">
              <a:avLst>
                <a:gd name="adj" fmla="val 5511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4647A75-387D-7CA3-304F-932C17381A0E}"/>
                </a:ext>
              </a:extLst>
            </p:cNvPr>
            <p:cNvSpPr txBox="1"/>
            <p:nvPr/>
          </p:nvSpPr>
          <p:spPr>
            <a:xfrm>
              <a:off x="7216189" y="1627009"/>
              <a:ext cx="4638246" cy="102189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Business and </a:t>
              </a:r>
              <a:b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</a:br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Investment Expertise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B364171-14CE-3BB0-246C-2265DF5F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6168" y="2821959"/>
              <a:ext cx="627429" cy="540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E8EC10F-025A-568A-8C77-01DD8891B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5783" y="2821959"/>
              <a:ext cx="537970" cy="540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35A08DD-5BD3-DF92-B813-53D009288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25939" y="2821959"/>
              <a:ext cx="551250" cy="540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7C6CD7B-8A0C-64FC-4BD9-C6369EBD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89376" y="2836028"/>
              <a:ext cx="708197" cy="54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390F0AB-2339-E759-62F6-9BB0D1E1E810}"/>
                </a:ext>
              </a:extLst>
            </p:cNvPr>
            <p:cNvSpPr txBox="1"/>
            <p:nvPr/>
          </p:nvSpPr>
          <p:spPr>
            <a:xfrm>
              <a:off x="7268460" y="3429000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Training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A97BDFD-61AC-877F-87DD-6F142FB06D92}"/>
                </a:ext>
              </a:extLst>
            </p:cNvPr>
            <p:cNvSpPr txBox="1"/>
            <p:nvPr/>
          </p:nvSpPr>
          <p:spPr>
            <a:xfrm>
              <a:off x="8391089" y="3429000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Team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B099D8F-12CD-4BC5-E39E-29419D20EC15}"/>
                </a:ext>
              </a:extLst>
            </p:cNvPr>
            <p:cNvSpPr txBox="1"/>
            <p:nvPr/>
          </p:nvSpPr>
          <p:spPr>
            <a:xfrm>
              <a:off x="9351663" y="3429000"/>
              <a:ext cx="1299802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Conversation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5D60F44-2510-C9D4-9D4F-68872E88BF21}"/>
                </a:ext>
              </a:extLst>
            </p:cNvPr>
            <p:cNvSpPr txBox="1"/>
            <p:nvPr/>
          </p:nvSpPr>
          <p:spPr>
            <a:xfrm>
              <a:off x="10563921" y="3429000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Growth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D9BF032-2FAA-E00B-307F-6284F24F2C4C}"/>
              </a:ext>
            </a:extLst>
          </p:cNvPr>
          <p:cNvGrpSpPr/>
          <p:nvPr/>
        </p:nvGrpSpPr>
        <p:grpSpPr>
          <a:xfrm>
            <a:off x="332789" y="1627010"/>
            <a:ext cx="4640786" cy="2522075"/>
            <a:chOff x="332789" y="1627010"/>
            <a:chExt cx="4640786" cy="252207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13369A-5A6B-73DD-562C-B2BE16D1891B}"/>
                </a:ext>
              </a:extLst>
            </p:cNvPr>
            <p:cNvSpPr txBox="1"/>
            <p:nvPr/>
          </p:nvSpPr>
          <p:spPr>
            <a:xfrm>
              <a:off x="335329" y="1627010"/>
              <a:ext cx="4638246" cy="66185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dirty="0">
                  <a:solidFill>
                    <a:schemeClr val="accent1"/>
                  </a:solidFill>
                  <a:latin typeface="+mj-lt"/>
                </a:rPr>
                <a:t>Technology Expertise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B6D7FB9-DEEA-B937-2296-399D91303FE7}"/>
                </a:ext>
              </a:extLst>
            </p:cNvPr>
            <p:cNvSpPr/>
            <p:nvPr/>
          </p:nvSpPr>
          <p:spPr>
            <a:xfrm>
              <a:off x="335328" y="1628791"/>
              <a:ext cx="4638247" cy="2520294"/>
            </a:xfrm>
            <a:prstGeom prst="roundRect">
              <a:avLst>
                <a:gd name="adj" fmla="val 5511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337626C-F153-96AC-62DF-0F40FBFD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516" y="2351336"/>
              <a:ext cx="454112" cy="54006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83D9F6B-EEDA-E487-5F08-218409DE0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5574" y="2348874"/>
              <a:ext cx="758650" cy="5400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D2A7E6D-A382-3F4B-8B18-071DA39CD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6249" y="2348874"/>
              <a:ext cx="541521" cy="540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804968E-DE43-59C9-CD00-DAEC92D19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12695" y="2346869"/>
              <a:ext cx="706154" cy="5400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B19743-5050-9009-C86F-96B334F09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1935" y="3248917"/>
              <a:ext cx="553846" cy="540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80E36E9-7437-3A7F-F5AE-E81C8D1FF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14325" y="3248917"/>
              <a:ext cx="864000" cy="540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C9FEB61-AFD1-860B-9612-B9FFA8F14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56868" y="3248917"/>
              <a:ext cx="523125" cy="540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3675EE-07D2-11B2-CA03-C36EBCB43143}"/>
                </a:ext>
              </a:extLst>
            </p:cNvPr>
            <p:cNvSpPr txBox="1"/>
            <p:nvPr/>
          </p:nvSpPr>
          <p:spPr>
            <a:xfrm>
              <a:off x="471705" y="2888452"/>
              <a:ext cx="823735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Expert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BFDBB4D-0DD3-FE1D-80C6-CEDA6D97AB48}"/>
                </a:ext>
              </a:extLst>
            </p:cNvPr>
            <p:cNvSpPr txBox="1"/>
            <p:nvPr/>
          </p:nvSpPr>
          <p:spPr>
            <a:xfrm>
              <a:off x="1345332" y="2888452"/>
              <a:ext cx="1227689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Consulting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6A321EB-5E85-4D01-BFCD-9703DBF82EDB}"/>
                </a:ext>
              </a:extLst>
            </p:cNvPr>
            <p:cNvSpPr txBox="1"/>
            <p:nvPr/>
          </p:nvSpPr>
          <p:spPr>
            <a:xfrm>
              <a:off x="2555587" y="2889868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Knowledge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E37377D-2BF5-82A0-E9FA-19F1CD5F85E4}"/>
                </a:ext>
              </a:extLst>
            </p:cNvPr>
            <p:cNvSpPr txBox="1"/>
            <p:nvPr/>
          </p:nvSpPr>
          <p:spPr>
            <a:xfrm>
              <a:off x="3684350" y="2889868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Team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1005D0-B10B-2D10-C2C7-D020AECF77A9}"/>
                </a:ext>
              </a:extLst>
            </p:cNvPr>
            <p:cNvSpPr txBox="1"/>
            <p:nvPr/>
          </p:nvSpPr>
          <p:spPr>
            <a:xfrm>
              <a:off x="945351" y="3789695"/>
              <a:ext cx="823735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Advice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C60EC78-1D83-66D0-8364-4754F26C3A60}"/>
                </a:ext>
              </a:extLst>
            </p:cNvPr>
            <p:cNvSpPr txBox="1"/>
            <p:nvPr/>
          </p:nvSpPr>
          <p:spPr>
            <a:xfrm>
              <a:off x="2129466" y="3789695"/>
              <a:ext cx="823735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Trust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5910449-C3EA-B890-75CD-E612FBF072D0}"/>
                </a:ext>
              </a:extLst>
            </p:cNvPr>
            <p:cNvSpPr txBox="1"/>
            <p:nvPr/>
          </p:nvSpPr>
          <p:spPr>
            <a:xfrm>
              <a:off x="3203514" y="3789695"/>
              <a:ext cx="961672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Research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19567DD-3B57-D62B-7A15-1E4EEFB0E5A4}"/>
                </a:ext>
              </a:extLst>
            </p:cNvPr>
            <p:cNvSpPr txBox="1"/>
            <p:nvPr/>
          </p:nvSpPr>
          <p:spPr>
            <a:xfrm>
              <a:off x="332789" y="1627010"/>
              <a:ext cx="4638246" cy="71886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Technology Expertise</a:t>
              </a:r>
            </a:p>
          </p:txBody>
        </p:sp>
      </p:grpSp>
      <p:pic>
        <p:nvPicPr>
          <p:cNvPr id="80" name="Graphic 79">
            <a:extLst>
              <a:ext uri="{FF2B5EF4-FFF2-40B4-BE49-F238E27FC236}">
                <a16:creationId xmlns:a16="http://schemas.microsoft.com/office/drawing/2014/main" id="{7BA39F42-3BC7-F653-A2C4-BED62ED1CE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10516" y="2529000"/>
            <a:ext cx="1770968" cy="1800000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A624D956-5B3A-E45E-8F2E-D91FE4EEA731}"/>
              </a:ext>
            </a:extLst>
          </p:cNvPr>
          <p:cNvGrpSpPr/>
          <p:nvPr/>
        </p:nvGrpSpPr>
        <p:grpSpPr>
          <a:xfrm>
            <a:off x="332789" y="4441758"/>
            <a:ext cx="11521646" cy="1867578"/>
            <a:chOff x="332789" y="4441758"/>
            <a:chExt cx="11521646" cy="186757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791ABD0-62A6-4B0F-1DFB-5C2523744AB6}"/>
                </a:ext>
              </a:extLst>
            </p:cNvPr>
            <p:cNvSpPr txBox="1"/>
            <p:nvPr/>
          </p:nvSpPr>
          <p:spPr>
            <a:xfrm>
              <a:off x="335328" y="4441758"/>
              <a:ext cx="4320503" cy="186757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dirty="0">
                  <a:solidFill>
                    <a:schemeClr val="accent1"/>
                  </a:solidFill>
                  <a:latin typeface="+mj-lt"/>
                </a:rPr>
                <a:t>Prototyping Services</a:t>
              </a:r>
            </a:p>
            <a:p>
              <a:pPr algn="ctr"/>
              <a:r>
                <a:rPr lang="en-GB" sz="2000" dirty="0">
                  <a:solidFill>
                    <a:srgbClr val="FF6600"/>
                  </a:solidFill>
                  <a:latin typeface="+mj-lt"/>
                </a:rPr>
                <a:t>Pilot Lines and Foundries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6E67DAD-AC29-7C58-45ED-6EC9FAC8A0CC}"/>
                </a:ext>
              </a:extLst>
            </p:cNvPr>
            <p:cNvSpPr/>
            <p:nvPr/>
          </p:nvSpPr>
          <p:spPr>
            <a:xfrm>
              <a:off x="335328" y="4449118"/>
              <a:ext cx="11519107" cy="1761587"/>
            </a:xfrm>
            <a:prstGeom prst="roundRect">
              <a:avLst>
                <a:gd name="adj" fmla="val 5511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62CDDA-463B-18BE-4AA4-1D23789DE842}"/>
                </a:ext>
              </a:extLst>
            </p:cNvPr>
            <p:cNvSpPr txBox="1"/>
            <p:nvPr/>
          </p:nvSpPr>
          <p:spPr>
            <a:xfrm>
              <a:off x="332789" y="4459109"/>
              <a:ext cx="4638246" cy="174160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Prototyping Services</a:t>
              </a:r>
            </a:p>
            <a:p>
              <a:pPr algn="ctr"/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Pilot Lines and Foundries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9C88463-19F4-D389-3830-4BEF48928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93867" y="4665245"/>
              <a:ext cx="864000" cy="8640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E03E7AB-B153-3E85-372F-1C0B0777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53526" y="4665245"/>
              <a:ext cx="878799" cy="8640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6CC4FE0-2615-7633-4E14-6677A5299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27983" y="4665245"/>
              <a:ext cx="838873" cy="8640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6E5B591-0276-4221-78D3-6AE30B2E4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20315" y="4665245"/>
              <a:ext cx="877893" cy="86400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9FF4739-85E5-097B-6D7C-2784888C34B6}"/>
                </a:ext>
              </a:extLst>
            </p:cNvPr>
            <p:cNvSpPr txBox="1"/>
            <p:nvPr/>
          </p:nvSpPr>
          <p:spPr>
            <a:xfrm>
              <a:off x="4882459" y="5589252"/>
              <a:ext cx="1753604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Proof-of-concept (POC)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F1F249D-AE07-30F4-4C17-3CA40EE4F2DF}"/>
                </a:ext>
              </a:extLst>
            </p:cNvPr>
            <p:cNvSpPr txBox="1"/>
            <p:nvPr/>
          </p:nvSpPr>
          <p:spPr>
            <a:xfrm>
              <a:off x="6614896" y="5696974"/>
              <a:ext cx="1621942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Prototype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063038A-CA9B-5C1D-C41E-30931D8F5D6C}"/>
                </a:ext>
              </a:extLst>
            </p:cNvPr>
            <p:cNvSpPr txBox="1"/>
            <p:nvPr/>
          </p:nvSpPr>
          <p:spPr>
            <a:xfrm>
              <a:off x="8281954" y="5696974"/>
              <a:ext cx="1621942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Pilot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AF976B1-BECE-BEBB-8159-888875BDA3EE}"/>
                </a:ext>
              </a:extLst>
            </p:cNvPr>
            <p:cNvSpPr txBox="1"/>
            <p:nvPr/>
          </p:nvSpPr>
          <p:spPr>
            <a:xfrm>
              <a:off x="9936448" y="5589252"/>
              <a:ext cx="1621942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Minimum viable product (MVP)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96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p of europe with blue dots&#10;&#10;AI-generated content may be incorrect.">
            <a:extLst>
              <a:ext uri="{FF2B5EF4-FFF2-40B4-BE49-F238E27FC236}">
                <a16:creationId xmlns:a16="http://schemas.microsoft.com/office/drawing/2014/main" id="{F172A2F3-D9BF-EED0-5402-42C57B6100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0" y="823890"/>
            <a:ext cx="6095999" cy="542543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84996-0EE9-2CDB-E0A2-97BB130D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A138-51E9-E645-BA88-DFB06927D77A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229C8-DCC6-25CA-95CC-C2EE4AC5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243EED-6DEE-5663-2D90-D6F0B4788265}"/>
              </a:ext>
            </a:extLst>
          </p:cNvPr>
          <p:cNvGrpSpPr/>
          <p:nvPr/>
        </p:nvGrpSpPr>
        <p:grpSpPr>
          <a:xfrm>
            <a:off x="635364" y="2459356"/>
            <a:ext cx="4740553" cy="1015663"/>
            <a:chOff x="635364" y="2459356"/>
            <a:chExt cx="4740553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9C5E51-41C1-3628-F637-D2B4658D504E}"/>
                </a:ext>
              </a:extLst>
            </p:cNvPr>
            <p:cNvSpPr txBox="1"/>
            <p:nvPr/>
          </p:nvSpPr>
          <p:spPr>
            <a:xfrm>
              <a:off x="1955517" y="2509066"/>
              <a:ext cx="3420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Technology support partners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0DD072-D0B2-B05B-2007-5C83843E9124}"/>
                </a:ext>
              </a:extLst>
            </p:cNvPr>
            <p:cNvSpPr txBox="1"/>
            <p:nvPr/>
          </p:nvSpPr>
          <p:spPr>
            <a:xfrm>
              <a:off x="635364" y="2459356"/>
              <a:ext cx="13201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0" b="1" dirty="0">
                  <a:solidFill>
                    <a:srgbClr val="FF6600"/>
                  </a:solidFill>
                  <a:latin typeface="Zeitung Pro Extrabold" pitchFamily="2" charset="77"/>
                  <a:ea typeface="Zeitung Pro Extrabold" pitchFamily="2" charset="77"/>
                </a:rPr>
                <a:t>30</a:t>
              </a:r>
              <a:endParaRPr lang="en-GB" sz="5400" b="1" dirty="0">
                <a:solidFill>
                  <a:srgbClr val="FF6600"/>
                </a:solidFill>
                <a:latin typeface="Zeitung Pro Extrabold" pitchFamily="2" charset="77"/>
                <a:ea typeface="Zeitung Pro Extrabold" pitchFamily="2" charset="77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05C2C-A7DB-BE25-B96B-F9FAACB7814E}"/>
              </a:ext>
            </a:extLst>
          </p:cNvPr>
          <p:cNvGrpSpPr/>
          <p:nvPr/>
        </p:nvGrpSpPr>
        <p:grpSpPr>
          <a:xfrm>
            <a:off x="815384" y="3969828"/>
            <a:ext cx="4560533" cy="1031051"/>
            <a:chOff x="815384" y="3969828"/>
            <a:chExt cx="4560533" cy="10310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20F09B-7443-6DCA-BEAE-25982123D1B1}"/>
                </a:ext>
              </a:extLst>
            </p:cNvPr>
            <p:cNvSpPr txBox="1"/>
            <p:nvPr/>
          </p:nvSpPr>
          <p:spPr>
            <a:xfrm>
              <a:off x="1955517" y="3969828"/>
              <a:ext cx="3420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Business </a:t>
              </a:r>
              <a:br>
                <a:rPr lang="en-GB" sz="2800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</a:br>
              <a:r>
                <a:rPr lang="en-GB" sz="2800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support partners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E9D6E4-30B2-C979-6CC6-DDAA7D98AEFF}"/>
                </a:ext>
              </a:extLst>
            </p:cNvPr>
            <p:cNvSpPr txBox="1"/>
            <p:nvPr/>
          </p:nvSpPr>
          <p:spPr>
            <a:xfrm>
              <a:off x="815384" y="3985216"/>
              <a:ext cx="1140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0" b="1" dirty="0">
                  <a:solidFill>
                    <a:srgbClr val="FF6600"/>
                  </a:solidFill>
                  <a:latin typeface="Zeitung Pro Extrabold" pitchFamily="2" charset="77"/>
                  <a:ea typeface="Zeitung Pro Extrabold" pitchFamily="2" charset="77"/>
                </a:rPr>
                <a:t>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74D414-EDDF-3A79-E782-14C2C675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1998" cy="1268747"/>
          </a:xfrm>
        </p:spPr>
        <p:txBody>
          <a:bodyPr>
            <a:normAutofit/>
          </a:bodyPr>
          <a:lstStyle/>
          <a:p>
            <a:r>
              <a:rPr lang="en-GB" sz="3600" dirty="0"/>
              <a:t>Introducing the project’s partners</a:t>
            </a:r>
          </a:p>
        </p:txBody>
      </p:sp>
    </p:spTree>
    <p:extLst>
      <p:ext uri="{BB962C8B-B14F-4D97-AF65-F5344CB8AC3E}">
        <p14:creationId xmlns:p14="http://schemas.microsoft.com/office/powerpoint/2010/main" val="23465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51FED21-4C9A-16CE-FD12-0CAFFACC0523}"/>
              </a:ext>
            </a:extLst>
          </p:cNvPr>
          <p:cNvSpPr txBox="1"/>
          <p:nvPr/>
        </p:nvSpPr>
        <p:spPr>
          <a:xfrm>
            <a:off x="-1" y="1788540"/>
            <a:ext cx="6756077" cy="545383"/>
          </a:xfrm>
          <a:prstGeom prst="rect">
            <a:avLst/>
          </a:prstGeom>
          <a:solidFill>
            <a:schemeClr val="accent2"/>
          </a:solidFill>
        </p:spPr>
        <p:txBody>
          <a:bodyPr wrap="none" rtlCol="0" anchor="ctr" anchorCtr="0">
            <a:no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rPr>
              <a:t>TRL 2-7: Innovation projects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A5B34-6D8B-07C6-40F4-E7071593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8747"/>
          </a:xfrm>
        </p:spPr>
        <p:txBody>
          <a:bodyPr/>
          <a:lstStyle/>
          <a:p>
            <a:r>
              <a:rPr lang="en-GB" dirty="0"/>
              <a:t>Strongly subsidised projects</a:t>
            </a:r>
            <a:br>
              <a:rPr lang="en-GB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up to 85% of the project’s budget</a:t>
            </a:r>
            <a:endParaRPr lang="en-GB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82FC4-E53E-50E1-E236-41F9C981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02E5B-6FA8-916E-0347-A75DB8B1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7F9BA2-3B0F-45B9-1545-C150B246B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2322" y="1867739"/>
            <a:ext cx="4380511" cy="485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046879-84E1-A614-27AE-A5E14D8C6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67" y="622196"/>
            <a:ext cx="2158957" cy="19998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515D4A-2372-AB59-8612-1E5F7C4C18C3}"/>
              </a:ext>
            </a:extLst>
          </p:cNvPr>
          <p:cNvSpPr txBox="1"/>
          <p:nvPr/>
        </p:nvSpPr>
        <p:spPr>
          <a:xfrm>
            <a:off x="323398" y="2732889"/>
            <a:ext cx="3600420" cy="3006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2400" b="1" dirty="0">
                <a:solidFill>
                  <a:schemeClr val="accent1"/>
                </a:solidFill>
                <a:effectLst/>
                <a:latin typeface="Zeitung Pro Extrabold" pitchFamily="2" charset="77"/>
                <a:ea typeface="Zeitung Pro Extrabold" pitchFamily="2" charset="77"/>
              </a:rPr>
              <a:t>Subsidy Levels</a:t>
            </a:r>
          </a:p>
          <a:p>
            <a:pPr>
              <a:lnSpc>
                <a:spcPct val="150000"/>
              </a:lnSpc>
              <a:buNone/>
            </a:pPr>
            <a:r>
              <a:rPr lang="en-GB" dirty="0">
                <a:effectLst/>
                <a:latin typeface="Zeitung Pro" pitchFamily="2" charset="77"/>
                <a:ea typeface="Zeitung Pro" pitchFamily="2" charset="77"/>
              </a:rPr>
              <a:t>First €40k of innovation project budget fully subsidised; 85% of total budget subsidised thereafter* 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Zeitung Pro" pitchFamily="2" charset="77"/>
              <a:ea typeface="Zeitung Pro" pitchFamily="2" charset="77"/>
            </a:endParaRPr>
          </a:p>
          <a:p>
            <a:pPr>
              <a:lnSpc>
                <a:spcPct val="150000"/>
              </a:lnSpc>
              <a:buNone/>
            </a:pPr>
            <a:r>
              <a:rPr lang="en-GB" sz="1600" i="1" dirty="0">
                <a:solidFill>
                  <a:schemeClr val="accent3"/>
                </a:solidFill>
                <a:effectLst/>
                <a:latin typeface="Zeitung Pro" pitchFamily="2" charset="77"/>
                <a:ea typeface="Zeitung Pro" pitchFamily="2" charset="77"/>
              </a:rPr>
              <a:t>(*Except for LSCs where it is 50% of total budget subsidised.)</a:t>
            </a:r>
          </a:p>
        </p:txBody>
      </p:sp>
      <p:graphicFrame>
        <p:nvGraphicFramePr>
          <p:cNvPr id="15" name="Tabel 3">
            <a:extLst>
              <a:ext uri="{FF2B5EF4-FFF2-40B4-BE49-F238E27FC236}">
                <a16:creationId xmlns:a16="http://schemas.microsoft.com/office/drawing/2014/main" id="{9023A3CB-95DA-29FF-5373-FF1F70DAC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8063"/>
              </p:ext>
            </p:extLst>
          </p:nvPr>
        </p:nvGraphicFramePr>
        <p:xfrm>
          <a:off x="4548781" y="3729035"/>
          <a:ext cx="7307891" cy="1934004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2179547">
                  <a:extLst>
                    <a:ext uri="{9D8B030D-6E8A-4147-A177-3AD203B41FA5}">
                      <a16:colId xmlns:a16="http://schemas.microsoft.com/office/drawing/2014/main" val="4104446419"/>
                    </a:ext>
                  </a:extLst>
                </a:gridCol>
                <a:gridCol w="384625">
                  <a:extLst>
                    <a:ext uri="{9D8B030D-6E8A-4147-A177-3AD203B41FA5}">
                      <a16:colId xmlns:a16="http://schemas.microsoft.com/office/drawing/2014/main" val="301718726"/>
                    </a:ext>
                  </a:extLst>
                </a:gridCol>
                <a:gridCol w="2179547">
                  <a:extLst>
                    <a:ext uri="{9D8B030D-6E8A-4147-A177-3AD203B41FA5}">
                      <a16:colId xmlns:a16="http://schemas.microsoft.com/office/drawing/2014/main" val="1580186761"/>
                    </a:ext>
                  </a:extLst>
                </a:gridCol>
                <a:gridCol w="384625">
                  <a:extLst>
                    <a:ext uri="{9D8B030D-6E8A-4147-A177-3AD203B41FA5}">
                      <a16:colId xmlns:a16="http://schemas.microsoft.com/office/drawing/2014/main" val="3999731839"/>
                    </a:ext>
                  </a:extLst>
                </a:gridCol>
                <a:gridCol w="2179547">
                  <a:extLst>
                    <a:ext uri="{9D8B030D-6E8A-4147-A177-3AD203B41FA5}">
                      <a16:colId xmlns:a16="http://schemas.microsoft.com/office/drawing/2014/main" val="2184435475"/>
                    </a:ext>
                  </a:extLst>
                </a:gridCol>
              </a:tblGrid>
              <a:tr h="6492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800" b="1" i="0" noProof="0" dirty="0">
                          <a:solidFill>
                            <a:schemeClr val="accent1"/>
                          </a:solidFill>
                          <a:latin typeface="Zeitung Pro Bold" pitchFamily="2" charset="77"/>
                          <a:ea typeface="Zeitung Pro Bold" pitchFamily="2" charset="77"/>
                        </a:rPr>
                        <a:t>Total innovation project budget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1800" b="1" i="0" noProof="0" dirty="0">
                        <a:solidFill>
                          <a:schemeClr val="accent1"/>
                        </a:solidFill>
                        <a:latin typeface="Zeitung Pro Bold" pitchFamily="2" charset="77"/>
                        <a:ea typeface="Zeitung Pro Bold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800" b="1" i="0" noProof="0" dirty="0">
                          <a:solidFill>
                            <a:schemeClr val="accent1"/>
                          </a:solidFill>
                          <a:latin typeface="Zeitung Pro Bold" pitchFamily="2" charset="77"/>
                          <a:ea typeface="Zeitung Pro Bold" pitchFamily="2" charset="77"/>
                        </a:rPr>
                        <a:t>Subsidised by </a:t>
                      </a:r>
                      <a:r>
                        <a:rPr lang="en-GB" sz="1800" b="1" i="0" noProof="0" dirty="0" err="1">
                          <a:solidFill>
                            <a:schemeClr val="accent1"/>
                          </a:solidFill>
                          <a:latin typeface="Zeitung Pro Bold" pitchFamily="2" charset="77"/>
                          <a:ea typeface="Zeitung Pro Bold" pitchFamily="2" charset="77"/>
                        </a:rPr>
                        <a:t>PhotonHub</a:t>
                      </a:r>
                      <a:endParaRPr lang="en-GB" sz="1800" b="1" i="0" noProof="0" dirty="0">
                        <a:solidFill>
                          <a:schemeClr val="accent1"/>
                        </a:solidFill>
                        <a:latin typeface="Zeitung Pro Bold" pitchFamily="2" charset="77"/>
                        <a:ea typeface="Zeitung Pro Bold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1800" b="1" i="0" noProof="0" dirty="0">
                        <a:solidFill>
                          <a:schemeClr val="accent1"/>
                        </a:solidFill>
                        <a:latin typeface="Zeitung Pro Bold" pitchFamily="2" charset="77"/>
                        <a:ea typeface="Zeitung Pro Bold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800" b="1" i="0" noProof="0" dirty="0">
                          <a:solidFill>
                            <a:schemeClr val="accent1"/>
                          </a:solidFill>
                          <a:latin typeface="Zeitung Pro Bold" pitchFamily="2" charset="77"/>
                          <a:ea typeface="Zeitung Pro Bold" pitchFamily="2" charset="77"/>
                        </a:rPr>
                        <a:t>Cash contribution of company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4342105"/>
                  </a:ext>
                </a:extLst>
              </a:tr>
              <a:tr h="1128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€ 50k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€ 100k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€ 220k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€ 48.5k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€ 91k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€ 193k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€ 1.5k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€ 9k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€ 27k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1099688"/>
                  </a:ext>
                </a:extLst>
              </a:tr>
            </a:tbl>
          </a:graphicData>
        </a:graphic>
      </p:graphicFrame>
      <p:sp>
        <p:nvSpPr>
          <p:cNvPr id="16" name="Tekstvak 5">
            <a:extLst>
              <a:ext uri="{FF2B5EF4-FFF2-40B4-BE49-F238E27FC236}">
                <a16:creationId xmlns:a16="http://schemas.microsoft.com/office/drawing/2014/main" id="{DE1376C4-49E6-26D5-9609-B0466B99DE01}"/>
              </a:ext>
            </a:extLst>
          </p:cNvPr>
          <p:cNvSpPr txBox="1"/>
          <p:nvPr/>
        </p:nvSpPr>
        <p:spPr>
          <a:xfrm>
            <a:off x="4548781" y="3230332"/>
            <a:ext cx="262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chemeClr val="accent2"/>
                </a:solidFill>
                <a:latin typeface="Zeitung Pro" pitchFamily="2" charset="77"/>
                <a:ea typeface="Zeitung Pro" pitchFamily="2" charset="77"/>
              </a:rPr>
              <a:t>Illustrative examples: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2F699E-AD84-7EDD-2F03-34F6AC09A97D}"/>
              </a:ext>
            </a:extLst>
          </p:cNvPr>
          <p:cNvSpPr txBox="1"/>
          <p:nvPr/>
        </p:nvSpPr>
        <p:spPr>
          <a:xfrm>
            <a:off x="6156008" y="4478901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F5C526-E68F-81F8-B4FE-86BAA13E966C}"/>
              </a:ext>
            </a:extLst>
          </p:cNvPr>
          <p:cNvSpPr txBox="1"/>
          <p:nvPr/>
        </p:nvSpPr>
        <p:spPr>
          <a:xfrm>
            <a:off x="6156008" y="4852945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AAEED3-9EDB-0B56-98A9-E9BC4B516150}"/>
              </a:ext>
            </a:extLst>
          </p:cNvPr>
          <p:cNvSpPr txBox="1"/>
          <p:nvPr/>
        </p:nvSpPr>
        <p:spPr>
          <a:xfrm>
            <a:off x="6156008" y="5254603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49C47-BA52-1EB2-D3C0-1726335C63FC}"/>
              </a:ext>
            </a:extLst>
          </p:cNvPr>
          <p:cNvSpPr txBox="1"/>
          <p:nvPr/>
        </p:nvSpPr>
        <p:spPr>
          <a:xfrm>
            <a:off x="8745527" y="4478901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87550-2EA6-691F-E774-602BF499DBEA}"/>
              </a:ext>
            </a:extLst>
          </p:cNvPr>
          <p:cNvSpPr txBox="1"/>
          <p:nvPr/>
        </p:nvSpPr>
        <p:spPr>
          <a:xfrm>
            <a:off x="8745527" y="4852945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0CD503-7143-F3F7-0637-968C6BAF3F50}"/>
              </a:ext>
            </a:extLst>
          </p:cNvPr>
          <p:cNvSpPr txBox="1"/>
          <p:nvPr/>
        </p:nvSpPr>
        <p:spPr>
          <a:xfrm>
            <a:off x="8745527" y="5254603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50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563A7-EADB-A08F-4C79-59039793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C04138D-7D67-BD7D-9AFF-CC03E39FBCFA}"/>
              </a:ext>
            </a:extLst>
          </p:cNvPr>
          <p:cNvSpPr txBox="1"/>
          <p:nvPr/>
        </p:nvSpPr>
        <p:spPr>
          <a:xfrm>
            <a:off x="-1" y="1788540"/>
            <a:ext cx="6756077" cy="545383"/>
          </a:xfrm>
          <a:prstGeom prst="rect">
            <a:avLst/>
          </a:prstGeom>
          <a:solidFill>
            <a:schemeClr val="accent2"/>
          </a:solidFill>
        </p:spPr>
        <p:txBody>
          <a:bodyPr wrap="none" rtlCol="0" anchor="ctr" anchorCtr="0">
            <a:no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  <a:latin typeface="Zeitung Pro Bold" pitchFamily="2" charset="77"/>
                <a:ea typeface="Zeitung Pro Bold" pitchFamily="2" charset="77"/>
              </a:rPr>
              <a:t>IRL 1-9: Business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D7E333-FDA2-2226-C9EF-9213C2D1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8747"/>
          </a:xfrm>
        </p:spPr>
        <p:txBody>
          <a:bodyPr/>
          <a:lstStyle/>
          <a:p>
            <a:r>
              <a:rPr lang="en-GB" dirty="0"/>
              <a:t>Strongly subsidised projects</a:t>
            </a:r>
            <a:br>
              <a:rPr lang="en-GB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up to 85% of the project’s budget</a:t>
            </a:r>
            <a:endParaRPr lang="en-GB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C38D-6D76-0C37-E9E2-D2429F8C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A53CC-63E2-1A0F-A549-C6C00126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ED6421-E292-D53C-80A7-ED70808E7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2322" y="1867739"/>
            <a:ext cx="4380511" cy="485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57180F-D67E-6850-B4C2-939D46BF20E0}"/>
              </a:ext>
            </a:extLst>
          </p:cNvPr>
          <p:cNvSpPr txBox="1"/>
          <p:nvPr/>
        </p:nvSpPr>
        <p:spPr>
          <a:xfrm>
            <a:off x="3935748" y="2715408"/>
            <a:ext cx="7920924" cy="3231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2400" b="1" dirty="0">
                <a:solidFill>
                  <a:schemeClr val="accent1"/>
                </a:solidFill>
                <a:effectLst/>
                <a:latin typeface="Zeitung Pro Extrabold" pitchFamily="2" charset="77"/>
                <a:ea typeface="Zeitung Pro Extrabold" pitchFamily="2" charset="77"/>
              </a:rPr>
              <a:t>Available to EU-companies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Zeitung Pro Bold" pitchFamily="2" charset="77"/>
                <a:ea typeface="Zeitung Pro Bold" pitchFamily="2" charset="77"/>
              </a:rPr>
              <a:t>Entrepreneurially minded Researchers and Start-Ups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latin typeface="Zeitung Pro" pitchFamily="2" charset="77"/>
                <a:ea typeface="Zeitung Pro" pitchFamily="2" charset="77"/>
              </a:rPr>
              <a:t>Launch Pad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Zeitung Pro Bold" pitchFamily="2" charset="77"/>
                <a:ea typeface="Zeitung Pro Bold" pitchFamily="2" charset="77"/>
              </a:rPr>
              <a:t>Fast Scaling </a:t>
            </a:r>
            <a:r>
              <a:rPr lang="en-GB" sz="2000" dirty="0">
                <a:latin typeface="Zeitung Pro Bold" pitchFamily="2" charset="77"/>
                <a:ea typeface="Zeitung Pro Bold" pitchFamily="2" charset="77"/>
              </a:rPr>
              <a:t>Ventures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effectLst/>
                <a:latin typeface="Zeitung Pro" pitchFamily="2" charset="77"/>
                <a:ea typeface="Zeitung Pro" pitchFamily="2" charset="77"/>
              </a:rPr>
              <a:t>Scaling Club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Zeitung Pro Bold" pitchFamily="2" charset="77"/>
                <a:ea typeface="Zeitung Pro Bold" pitchFamily="2" charset="77"/>
              </a:rPr>
              <a:t>Photonics-Enabled SMEs and LSCs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latin typeface="Zeitung Pro" pitchFamily="2" charset="77"/>
                <a:ea typeface="Zeitung Pro" pitchFamily="2" charset="77"/>
              </a:rPr>
              <a:t>Expert Mentoring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013DB-D08C-3F62-B154-2D86F13A1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28" y="2061231"/>
            <a:ext cx="3289194" cy="304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4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ACC0-6C3D-F7C6-4CC3-9D791A2E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 Steps to launch your photonics innovation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22AF3-5E92-CBB6-BCEE-CC67D26B6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ED2F5-2CF3-5B2A-46A2-6FFE6E525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58AA33-F456-A556-F52F-AF7CC6A8BAB4}"/>
              </a:ext>
            </a:extLst>
          </p:cNvPr>
          <p:cNvGrpSpPr/>
          <p:nvPr/>
        </p:nvGrpSpPr>
        <p:grpSpPr>
          <a:xfrm>
            <a:off x="477860" y="1527389"/>
            <a:ext cx="3418996" cy="1765964"/>
            <a:chOff x="477860" y="1527389"/>
            <a:chExt cx="3418996" cy="17659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AABFD1-18A8-08BF-D642-942058F4A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9688" y="1527389"/>
              <a:ext cx="708923" cy="72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68B678-018E-21D7-124C-11168040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860" y="2460885"/>
              <a:ext cx="419412" cy="83246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46F0C0-09A8-3554-B378-5214DF80C0D3}"/>
                </a:ext>
              </a:extLst>
            </p:cNvPr>
            <p:cNvSpPr txBox="1"/>
            <p:nvPr/>
          </p:nvSpPr>
          <p:spPr>
            <a:xfrm>
              <a:off x="1016521" y="2359413"/>
              <a:ext cx="28803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SELECT THE SERVICES OF INTEREST AND REGISTER ONLINE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C759EA-8FE3-5359-8DF8-F477051A3611}"/>
              </a:ext>
            </a:extLst>
          </p:cNvPr>
          <p:cNvGrpSpPr/>
          <p:nvPr/>
        </p:nvGrpSpPr>
        <p:grpSpPr>
          <a:xfrm>
            <a:off x="4369778" y="1511700"/>
            <a:ext cx="3538463" cy="2235632"/>
            <a:chOff x="4324894" y="1511700"/>
            <a:chExt cx="3538463" cy="2235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54AA98-F149-AD21-8912-D50C814C2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5965" y="1511700"/>
              <a:ext cx="720000" cy="72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F55F80-5897-4516-124A-E4590A1EF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4894" y="2463809"/>
              <a:ext cx="590989" cy="84517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63012D-D8AD-F22A-C1F1-E7490FEB8BDD}"/>
                </a:ext>
              </a:extLst>
            </p:cNvPr>
            <p:cNvSpPr txBox="1"/>
            <p:nvPr/>
          </p:nvSpPr>
          <p:spPr>
            <a:xfrm>
              <a:off x="4983022" y="2362337"/>
              <a:ext cx="28803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TECHNOLOGY ORIENTEERING</a:t>
              </a:r>
            </a:p>
            <a:p>
              <a:r>
                <a:rPr lang="en-GB" sz="1200" dirty="0">
                  <a:solidFill>
                    <a:schemeClr val="tx2"/>
                  </a:solidFill>
                  <a:latin typeface="Zeitung Pro" pitchFamily="2" charset="77"/>
                  <a:ea typeface="Zeitung Pro" pitchFamily="2" charset="77"/>
                </a:rPr>
                <a:t>We will contact you under NDA to explore your photonics ambition and identify the right technology approach and partners.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52E6EA-B96C-3C61-A58B-2FC5A20C7121}"/>
              </a:ext>
            </a:extLst>
          </p:cNvPr>
          <p:cNvGrpSpPr/>
          <p:nvPr/>
        </p:nvGrpSpPr>
        <p:grpSpPr>
          <a:xfrm>
            <a:off x="8381163" y="1508776"/>
            <a:ext cx="3538464" cy="2235632"/>
            <a:chOff x="8381163" y="1508776"/>
            <a:chExt cx="3538464" cy="22356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28C3BA-B269-89E9-80B9-EDF58B10E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08773" y="1508776"/>
              <a:ext cx="587647" cy="720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15F30E-9A0B-B5EA-E596-5848E3D2F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1163" y="2460885"/>
              <a:ext cx="590989" cy="8451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45E5806-7A67-B3E6-39DE-70E838F8307E}"/>
                </a:ext>
              </a:extLst>
            </p:cNvPr>
            <p:cNvSpPr txBox="1"/>
            <p:nvPr/>
          </p:nvSpPr>
          <p:spPr>
            <a:xfrm>
              <a:off x="9039292" y="2359413"/>
              <a:ext cx="28803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INITIAL EXPERT ASSESSMENT</a:t>
              </a:r>
            </a:p>
            <a:p>
              <a:r>
                <a:rPr lang="en-GB" sz="1200" dirty="0">
                  <a:solidFill>
                    <a:schemeClr val="tx2"/>
                  </a:solidFill>
                  <a:latin typeface="Zeitung Pro" pitchFamily="2" charset="77"/>
                  <a:ea typeface="Zeitung Pro" pitchFamily="2" charset="77"/>
                </a:rPr>
                <a:t>Face-to-face expert meeting covering technical and business aspects, followed by a report with next steps (within 2 weeks).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F695F1-05D7-AB83-E267-1E4532FF7282}"/>
              </a:ext>
            </a:extLst>
          </p:cNvPr>
          <p:cNvGrpSpPr/>
          <p:nvPr/>
        </p:nvGrpSpPr>
        <p:grpSpPr>
          <a:xfrm>
            <a:off x="289651" y="4156403"/>
            <a:ext cx="3607205" cy="1972912"/>
            <a:chOff x="289651" y="4099526"/>
            <a:chExt cx="3607205" cy="19729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221CD7-37BF-ADC4-964A-98CBDD6B1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9695" y="4099526"/>
              <a:ext cx="1155857" cy="5487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1AFC223-8F3E-C692-9541-7A0919CFE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9651" y="4984103"/>
              <a:ext cx="667245" cy="83246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2BF618-A080-7E4D-F7C7-E80789793DA1}"/>
                </a:ext>
              </a:extLst>
            </p:cNvPr>
            <p:cNvSpPr txBox="1"/>
            <p:nvPr/>
          </p:nvSpPr>
          <p:spPr>
            <a:xfrm>
              <a:off x="1016521" y="4872109"/>
              <a:ext cx="28803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PROJECT </a:t>
              </a:r>
              <a:b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</a:br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PROPOSAL</a:t>
              </a:r>
            </a:p>
            <a:p>
              <a:r>
                <a:rPr lang="en-GB" sz="1200" b="1" dirty="0">
                  <a:solidFill>
                    <a:schemeClr val="tx2"/>
                  </a:solidFill>
                  <a:latin typeface="Zeitung Pro Extrabold" pitchFamily="2" charset="77"/>
                  <a:ea typeface="Zeitung Pro Extrabold" pitchFamily="2" charset="77"/>
                </a:rPr>
                <a:t>Assignment of a project leader to help prepare and submit your tailored innovation proposal.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78E2D0-2744-3EBC-C16D-9028F6A232B8}"/>
              </a:ext>
            </a:extLst>
          </p:cNvPr>
          <p:cNvGrpSpPr/>
          <p:nvPr/>
        </p:nvGrpSpPr>
        <p:grpSpPr>
          <a:xfrm>
            <a:off x="4379301" y="4067849"/>
            <a:ext cx="3816944" cy="2061466"/>
            <a:chOff x="4319294" y="4013896"/>
            <a:chExt cx="3816944" cy="20614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837495-2621-FD2A-168F-709BEB0C6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21861" y="4013896"/>
              <a:ext cx="794118" cy="72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79A83E-5D3F-18C0-A3F0-C0395933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9294" y="4984103"/>
              <a:ext cx="584634" cy="84517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73F653-BF86-347D-B016-25F5C8FBEAB3}"/>
                </a:ext>
              </a:extLst>
            </p:cNvPr>
            <p:cNvSpPr txBox="1"/>
            <p:nvPr/>
          </p:nvSpPr>
          <p:spPr>
            <a:xfrm>
              <a:off x="4983022" y="4875033"/>
              <a:ext cx="3153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PROJECT</a:t>
              </a:r>
            </a:p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EVALUATION</a:t>
              </a:r>
            </a:p>
            <a:p>
              <a:r>
                <a:rPr lang="en-GB" sz="1200" dirty="0">
                  <a:solidFill>
                    <a:schemeClr val="tx2"/>
                  </a:solidFill>
                  <a:latin typeface="Zeitung Pro" pitchFamily="2" charset="77"/>
                  <a:ea typeface="Zeitung Pro" pitchFamily="2" charset="77"/>
                </a:rPr>
                <a:t>Reviewing and scoring your proposal, invites you to an online Q&amp;A, and delivers a formal report within one week.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B76540-D53F-014D-4199-F0AF36631FE4}"/>
              </a:ext>
            </a:extLst>
          </p:cNvPr>
          <p:cNvGrpSpPr/>
          <p:nvPr/>
        </p:nvGrpSpPr>
        <p:grpSpPr>
          <a:xfrm>
            <a:off x="8311262" y="4070773"/>
            <a:ext cx="3608365" cy="2058542"/>
            <a:chOff x="8311262" y="4013896"/>
            <a:chExt cx="3608365" cy="20585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42902C-75D5-1B40-F9B1-98044CB2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47624" y="4013896"/>
              <a:ext cx="788824" cy="720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457A76-CA1A-0AF6-C16C-2E15562A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11262" y="4977748"/>
              <a:ext cx="660890" cy="84517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C2E99A-907B-6133-6F54-3C88BF797019}"/>
                </a:ext>
              </a:extLst>
            </p:cNvPr>
            <p:cNvSpPr txBox="1"/>
            <p:nvPr/>
          </p:nvSpPr>
          <p:spPr>
            <a:xfrm>
              <a:off x="9039292" y="4872109"/>
              <a:ext cx="28803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CONTRACT SIGNING</a:t>
              </a:r>
            </a:p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AND KICK-OFF</a:t>
              </a:r>
            </a:p>
            <a:p>
              <a:r>
                <a:rPr lang="en-GB" sz="1200" dirty="0">
                  <a:solidFill>
                    <a:schemeClr val="tx2"/>
                  </a:solidFill>
                  <a:latin typeface="Zeitung Pro" pitchFamily="2" charset="77"/>
                  <a:ea typeface="Zeitung Pro" pitchFamily="2" charset="77"/>
                </a:rPr>
                <a:t>Once granted, all partners sign the innovation project agreement and the project kicks off.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8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otonHub">
      <a:dk1>
        <a:srgbClr val="000000"/>
      </a:dk1>
      <a:lt1>
        <a:srgbClr val="FFFFFF"/>
      </a:lt1>
      <a:dk2>
        <a:srgbClr val="000E2A"/>
      </a:dk2>
      <a:lt2>
        <a:srgbClr val="E7E6E6"/>
      </a:lt2>
      <a:accent1>
        <a:srgbClr val="003399"/>
      </a:accent1>
      <a:accent2>
        <a:srgbClr val="FF6600"/>
      </a:accent2>
      <a:accent3>
        <a:srgbClr val="4E97D2"/>
      </a:accent3>
      <a:accent4>
        <a:srgbClr val="DC3E15"/>
      </a:accent4>
      <a:accent5>
        <a:srgbClr val="34A93C"/>
      </a:accent5>
      <a:accent6>
        <a:srgbClr val="9D9D9C"/>
      </a:accent6>
      <a:hlink>
        <a:srgbClr val="FF6600"/>
      </a:hlink>
      <a:folHlink>
        <a:srgbClr val="954F72"/>
      </a:folHlink>
    </a:clrScheme>
    <a:fontScheme name="PhotonHub Phactory">
      <a:majorFont>
        <a:latin typeface="Zeitung Pro Extrabold"/>
        <a:ea typeface=""/>
        <a:cs typeface=""/>
      </a:majorFont>
      <a:minorFont>
        <a:latin typeface="Zeitung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3f593dc-197b-4e92-b233-a50664cde28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BA17F53D4D3645B26ED9121B226CB6" ma:contentTypeVersion="15" ma:contentTypeDescription="Een nieuw document maken." ma:contentTypeScope="" ma:versionID="f2b67b7bdb7cb30035e5ab2b79d0224e">
  <xsd:schema xmlns:xsd="http://www.w3.org/2001/XMLSchema" xmlns:xs="http://www.w3.org/2001/XMLSchema" xmlns:p="http://schemas.microsoft.com/office/2006/metadata/properties" xmlns:ns3="43f593dc-197b-4e92-b233-a50664cde280" xmlns:ns4="da0f9abd-7909-4dd1-951b-97004a2840bd" targetNamespace="http://schemas.microsoft.com/office/2006/metadata/properties" ma:root="true" ma:fieldsID="b216682df4f6a10f2905fb967e8a25df" ns3:_="" ns4:_="">
    <xsd:import namespace="43f593dc-197b-4e92-b233-a50664cde280"/>
    <xsd:import namespace="da0f9abd-7909-4dd1-951b-97004a2840bd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f593dc-197b-4e92-b233-a50664cde280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f9abd-7909-4dd1-951b-97004a2840bd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2DC033-C6BE-4699-83DF-35F9BD98297E}">
  <ds:schemaRefs>
    <ds:schemaRef ds:uri="43f593dc-197b-4e92-b233-a50664cde280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a0f9abd-7909-4dd1-951b-97004a2840b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10A67E3-9AF7-4C1B-B17F-B2805BEC15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f593dc-197b-4e92-b233-a50664cde280"/>
    <ds:schemaRef ds:uri="da0f9abd-7909-4dd1-951b-97004a2840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8EDD3B-4F1C-42BC-BF72-EBF74A3DC0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23303</TotalTime>
  <Words>445</Words>
  <Application>Microsoft Macintosh PowerPoint</Application>
  <PresentationFormat>Widescreen</PresentationFormat>
  <Paragraphs>117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Zeitung Pro Bold</vt:lpstr>
      <vt:lpstr>Arial</vt:lpstr>
      <vt:lpstr>Zeitung Pro</vt:lpstr>
      <vt:lpstr>Calibri</vt:lpstr>
      <vt:lpstr>Wingdings</vt:lpstr>
      <vt:lpstr>Zeitung Pro Semibold</vt:lpstr>
      <vt:lpstr>Zeitung Pro Extrabold</vt:lpstr>
      <vt:lpstr>Office Theme</vt:lpstr>
      <vt:lpstr>PhotonHub PHACTORY</vt:lpstr>
      <vt:lpstr>8 key digital technologies  enabling the processes of discovery, innovation and digitalisation</vt:lpstr>
      <vt:lpstr>Photonics: an innovative technology real-world impact to improve the quality of life</vt:lpstr>
      <vt:lpstr>PHOTONICS driving innovation  across all industry  domains </vt:lpstr>
      <vt:lpstr>European top experts support your innovation providing deep tech support and business &amp; investment coaching</vt:lpstr>
      <vt:lpstr>Introducing the project’s partners</vt:lpstr>
      <vt:lpstr>Strongly subsidised projects up to 85% of the project’s budget</vt:lpstr>
      <vt:lpstr>Strongly subsidised projects up to 85% of the project’s budget</vt:lpstr>
      <vt:lpstr>6 Steps to launch your photonics innovation</vt:lpstr>
      <vt:lpstr>photonhub.eu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Keennan De Bie</dc:creator>
  <cp:lastModifiedBy>Keennan De Bie</cp:lastModifiedBy>
  <cp:revision>42</cp:revision>
  <cp:lastPrinted>2025-02-04T12:44:28Z</cp:lastPrinted>
  <dcterms:created xsi:type="dcterms:W3CDTF">2024-02-22T14:44:51Z</dcterms:created>
  <dcterms:modified xsi:type="dcterms:W3CDTF">2025-06-11T09:47:35Z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0x01010032BA17F53D4D3645B26ED9121B226CB6</vt:lpwstr>
  </property>
</Properties>
</file>